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72" r:id="rId3"/>
    <p:sldId id="260" r:id="rId4"/>
    <p:sldId id="269" r:id="rId5"/>
    <p:sldId id="284" r:id="rId6"/>
    <p:sldId id="268" r:id="rId7"/>
    <p:sldId id="280" r:id="rId8"/>
  </p:sldIdLst>
  <p:sldSz cx="6858000" cy="5143500"/>
  <p:notesSz cx="6858000" cy="9144000"/>
  <p:embeddedFontLst>
    <p:embeddedFont>
      <p:font typeface="Quattrocento Sans" panose="020B0604020202020204" charset="0"/>
      <p:regular r:id="rId10"/>
      <p:bold r:id="rId11"/>
      <p:italic r:id="rId12"/>
      <p:boldItalic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Lora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9D314C5-3684-4297-A31E-DD07CE5E03FB}">
  <a:tblStyle styleId="{49D314C5-3684-4297-A31E-DD07CE5E03FB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416" y="7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619 объектов переданных в оперативное пользование и хозяйственное</a:t>
            </a:r>
            <a:r>
              <a:rPr lang="ru-RU" sz="1600" baseline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ведение</a:t>
            </a:r>
            <a:endParaRPr lang="ru-RU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11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355442280775811"/>
          <c:y val="0.32618955654282361"/>
          <c:w val="0.54883528470818244"/>
          <c:h val="0.48220978171104795"/>
        </c:manualLayout>
      </c:layout>
      <c:pie3D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2B-4270-B8B3-944124E571E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2B-4270-B8B3-944124E571E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2B-4270-B8B3-944124E571E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2B-4270-B8B3-944124E571E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2B-4270-B8B3-944124E571E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solidFill>
                  <a:schemeClr val="bg1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2B-4270-B8B3-944124E571EB}"/>
              </c:ext>
            </c:extLst>
          </c:dPt>
          <c:dLbls>
            <c:dLbl>
              <c:idx val="0"/>
              <c:layout>
                <c:manualLayout>
                  <c:x val="4.5304249288318152E-2"/>
                  <c:y val="-5.24222946206115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03061667218833"/>
                      <c:h val="0.199101585503162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42B-4270-B8B3-944124E571EB}"/>
                </c:ext>
              </c:extLst>
            </c:dLbl>
            <c:dLbl>
              <c:idx val="1"/>
              <c:layout>
                <c:manualLayout>
                  <c:x val="-6.612966830330364E-3"/>
                  <c:y val="7.51966414054692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42B-4270-B8B3-944124E571EB}"/>
                </c:ext>
              </c:extLst>
            </c:dLbl>
            <c:dLbl>
              <c:idx val="3"/>
              <c:layout>
                <c:manualLayout>
                  <c:x val="2.2042837859262356E-3"/>
                  <c:y val="1.35825136366564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56594450833892"/>
                      <c:h val="0.165143580270382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42B-4270-B8B3-944124E571EB}"/>
                </c:ext>
              </c:extLst>
            </c:dLbl>
            <c:dLbl>
              <c:idx val="4"/>
              <c:layout>
                <c:manualLayout>
                  <c:x val="6.612966830330364E-3"/>
                  <c:y val="-1.307767676616859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42B-4270-B8B3-944124E571EB}"/>
                </c:ext>
              </c:extLst>
            </c:dLbl>
            <c:dLbl>
              <c:idx val="5"/>
              <c:layout>
                <c:manualLayout>
                  <c:x val="8.2823417470173966E-2"/>
                  <c:y val="3.269419191542171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49881973295416"/>
                      <c:h val="0.23474429795272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42B-4270-B8B3-944124E571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ОСНОВ!$B$3:$B$159</c:f>
              <c:strCache>
                <c:ptCount val="6"/>
                <c:pt idx="0">
                  <c:v>Объекты местного самоуправления</c:v>
                </c:pt>
                <c:pt idx="1">
                  <c:v>Объекты культуры</c:v>
                </c:pt>
                <c:pt idx="2">
                  <c:v>Объекты образования</c:v>
                </c:pt>
                <c:pt idx="3">
                  <c:v>Объекты здравоохранения</c:v>
                </c:pt>
                <c:pt idx="4">
                  <c:v>Объекты спорта</c:v>
                </c:pt>
                <c:pt idx="5">
                  <c:v>Объекты благоустройства и другие учреждения</c:v>
                </c:pt>
              </c:strCache>
            </c:strRef>
          </c:cat>
          <c:val>
            <c:numRef>
              <c:f>ОСНОВ!$C$3:$C$159</c:f>
              <c:numCache>
                <c:formatCode>General</c:formatCode>
                <c:ptCount val="6"/>
                <c:pt idx="0">
                  <c:v>25</c:v>
                </c:pt>
                <c:pt idx="1">
                  <c:v>44</c:v>
                </c:pt>
                <c:pt idx="2">
                  <c:v>212</c:v>
                </c:pt>
                <c:pt idx="3">
                  <c:v>79</c:v>
                </c:pt>
                <c:pt idx="4">
                  <c:v>39</c:v>
                </c:pt>
                <c:pt idx="5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2B-4270-B8B3-944124E571E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70038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3641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747475" y="2003893"/>
            <a:ext cx="3392774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700"/>
            </a:lvl1pPr>
            <a:lvl2pPr lvl="1">
              <a:spcBef>
                <a:spcPts val="0"/>
              </a:spcBef>
              <a:buSzPct val="100000"/>
              <a:defRPr sz="2700"/>
            </a:lvl2pPr>
            <a:lvl3pPr lvl="2">
              <a:spcBef>
                <a:spcPts val="0"/>
              </a:spcBef>
              <a:buSzPct val="100000"/>
              <a:defRPr sz="2700"/>
            </a:lvl3pPr>
            <a:lvl4pPr lvl="3">
              <a:spcBef>
                <a:spcPts val="0"/>
              </a:spcBef>
              <a:buSzPct val="100000"/>
              <a:defRPr sz="2700"/>
            </a:lvl4pPr>
            <a:lvl5pPr lvl="4">
              <a:spcBef>
                <a:spcPts val="0"/>
              </a:spcBef>
              <a:buSzPct val="100000"/>
              <a:defRPr sz="2700"/>
            </a:lvl5pPr>
            <a:lvl6pPr lvl="5">
              <a:spcBef>
                <a:spcPts val="0"/>
              </a:spcBef>
              <a:buSzPct val="100000"/>
              <a:defRPr sz="2700"/>
            </a:lvl6pPr>
            <a:lvl7pPr lvl="6">
              <a:spcBef>
                <a:spcPts val="0"/>
              </a:spcBef>
              <a:buSzPct val="100000"/>
              <a:defRPr sz="2700"/>
            </a:lvl7pPr>
            <a:lvl8pPr lvl="7">
              <a:spcBef>
                <a:spcPts val="0"/>
              </a:spcBef>
              <a:buSzPct val="100000"/>
              <a:defRPr sz="2700"/>
            </a:lvl8pPr>
            <a:lvl9pPr lvl="8">
              <a:spcBef>
                <a:spcPts val="0"/>
              </a:spcBef>
              <a:buSzPct val="100000"/>
              <a:defRPr sz="2700"/>
            </a:lvl9pPr>
          </a:lstStyle>
          <a:p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-4518" y="3676511"/>
            <a:ext cx="6871499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" name="Shape 11"/>
          <p:cNvSpPr/>
          <p:nvPr/>
        </p:nvSpPr>
        <p:spPr>
          <a:xfrm>
            <a:off x="838465" y="3393005"/>
            <a:ext cx="425249" cy="5669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578788" y="2238005"/>
            <a:ext cx="3700350" cy="819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spcBef>
                <a:spcPts val="0"/>
              </a:spcBef>
              <a:buFont typeface="Lora"/>
              <a:defRPr i="1"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spcBef>
                <a:spcPts val="0"/>
              </a:spcBef>
              <a:buFont typeface="Lora"/>
              <a:defRPr i="1"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8pPr>
            <a:lvl9pPr lvl="8" algn="ctr">
              <a:spcBef>
                <a:spcPts val="0"/>
              </a:spcBef>
              <a:buSzPct val="100000"/>
              <a:buFont typeface="Lora"/>
              <a:defRPr sz="18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cxnSp>
        <p:nvCxnSpPr>
          <p:cNvPr id="20" name="Shape 20"/>
          <p:cNvCxnSpPr/>
          <p:nvPr/>
        </p:nvCxnSpPr>
        <p:spPr>
          <a:xfrm>
            <a:off x="3438056" y="3676505"/>
            <a:ext cx="0" cy="1480499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1" name="Shape 21"/>
          <p:cNvSpPr/>
          <p:nvPr/>
        </p:nvSpPr>
        <p:spPr>
          <a:xfrm>
            <a:off x="3216378" y="3393005"/>
            <a:ext cx="425249" cy="5669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2" name="Shape 22"/>
          <p:cNvSpPr txBox="1"/>
          <p:nvPr/>
        </p:nvSpPr>
        <p:spPr>
          <a:xfrm>
            <a:off x="2695050" y="3412651"/>
            <a:ext cx="1467900" cy="65369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700" b="1">
                <a:latin typeface="Lora"/>
                <a:ea typeface="Lora"/>
                <a:cs typeface="Lora"/>
                <a:sym typeface="Lora"/>
              </a:rPr>
              <a:t>“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035940" y="937130"/>
            <a:ext cx="2908799" cy="435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0" y="1131725"/>
            <a:ext cx="103185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7" name="Shape 47"/>
          <p:cNvSpPr/>
          <p:nvPr/>
        </p:nvSpPr>
        <p:spPr>
          <a:xfrm>
            <a:off x="613108" y="928771"/>
            <a:ext cx="304424" cy="4058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050"/>
          </a:p>
        </p:txBody>
      </p:sp>
      <p:cxnSp>
        <p:nvCxnSpPr>
          <p:cNvPr id="48" name="Shape 48"/>
          <p:cNvCxnSpPr/>
          <p:nvPr/>
        </p:nvCxnSpPr>
        <p:spPr>
          <a:xfrm>
            <a:off x="3949240" y="1131725"/>
            <a:ext cx="29087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492840" y="4037380"/>
            <a:ext cx="3872249" cy="519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270"/>
              </a:spcBef>
              <a:buSzPct val="100000"/>
              <a:buFont typeface="Lora"/>
              <a:buNone/>
              <a:defRPr sz="1050" i="1">
                <a:latin typeface="Lora"/>
                <a:ea typeface="Lora"/>
                <a:cs typeface="Lora"/>
                <a:sym typeface="Lora"/>
              </a:defRPr>
            </a:lvl1pPr>
          </a:lstStyle>
          <a:p>
            <a:endParaRPr/>
          </a:p>
        </p:txBody>
      </p:sp>
      <p:cxnSp>
        <p:nvCxnSpPr>
          <p:cNvPr id="51" name="Shape 51"/>
          <p:cNvCxnSpPr/>
          <p:nvPr/>
        </p:nvCxnSpPr>
        <p:spPr>
          <a:xfrm>
            <a:off x="-4518" y="4666128"/>
            <a:ext cx="68714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2" name="Shape 52"/>
          <p:cNvSpPr/>
          <p:nvPr/>
        </p:nvSpPr>
        <p:spPr>
          <a:xfrm>
            <a:off x="3343053" y="4551501"/>
            <a:ext cx="171899" cy="2291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05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>
            <a:off x="-4518" y="4513728"/>
            <a:ext cx="6871499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5" name="Shape 55"/>
          <p:cNvSpPr/>
          <p:nvPr/>
        </p:nvSpPr>
        <p:spPr>
          <a:xfrm>
            <a:off x="3220276" y="4235410"/>
            <a:ext cx="417374" cy="5564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05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035938" y="1616470"/>
            <a:ext cx="5107275" cy="311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>
              <a:spcBef>
                <a:spcPts val="480"/>
              </a:spcBef>
              <a:buClr>
                <a:srgbClr val="FFCD00"/>
              </a:buClr>
              <a:buSzPct val="100000"/>
              <a:buFont typeface="Quattrocento Sans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035938" y="937121"/>
            <a:ext cx="5107275" cy="43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6" r:id="rId5"/>
    <p:sldLayoutId id="214748365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1"/>
          <p:cNvSpPr txBox="1">
            <a:spLocks/>
          </p:cNvSpPr>
          <p:nvPr/>
        </p:nvSpPr>
        <p:spPr>
          <a:xfrm>
            <a:off x="1345614" y="1529412"/>
            <a:ext cx="1954475" cy="5129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68569" tIns="68569" rIns="68569" bIns="68569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sz="3600" smtClean="0">
                <a:highlight>
                  <a:srgbClr val="FFCD00"/>
                </a:highlight>
              </a:rPr>
              <a:t> </a:t>
            </a:r>
            <a:endParaRPr lang="en" sz="3600" dirty="0">
              <a:highlight>
                <a:srgbClr val="FFCD00"/>
              </a:highlight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1345615" y="1178979"/>
            <a:ext cx="4664384" cy="1726722"/>
          </a:xfrm>
          <a:prstGeom prst="rect">
            <a:avLst/>
          </a:prstGeom>
        </p:spPr>
        <p:txBody>
          <a:bodyPr lIns="68569" tIns="68569" rIns="68569" bIns="68569" anchor="b" anchorCtr="0">
            <a:noAutofit/>
          </a:bodyPr>
          <a:lstStyle/>
          <a:p>
            <a:r>
              <a:rPr lang="ky-K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Объекты муниципального имущества по г. Бишкек</a:t>
            </a:r>
            <a:endParaRPr lang="en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2" y="3118832"/>
            <a:ext cx="857578" cy="116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hape 279"/>
          <p:cNvSpPr txBox="1">
            <a:spLocks/>
          </p:cNvSpPr>
          <p:nvPr/>
        </p:nvSpPr>
        <p:spPr>
          <a:xfrm>
            <a:off x="1345614" y="3719477"/>
            <a:ext cx="5512386" cy="319522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sz="16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Управление муниципального имущества</a:t>
            </a:r>
            <a:endParaRPr lang="en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ctrTitle" idx="4294967295"/>
          </p:nvPr>
        </p:nvSpPr>
        <p:spPr>
          <a:xfrm>
            <a:off x="2488818" y="1058677"/>
            <a:ext cx="1381914" cy="512928"/>
          </a:xfrm>
          <a:prstGeom prst="rect">
            <a:avLst/>
          </a:prstGeom>
          <a:solidFill>
            <a:srgbClr val="FFC000"/>
          </a:solidFill>
        </p:spPr>
        <p:txBody>
          <a:bodyPr lIns="68569" tIns="68569" rIns="68569" bIns="68569" anchor="b" anchorCtr="0">
            <a:noAutofit/>
          </a:bodyPr>
          <a:lstStyle/>
          <a:p>
            <a:pPr algn="ctr"/>
            <a:r>
              <a:rPr lang="ky-KG" sz="3600" dirty="0" smtClean="0">
                <a:highlight>
                  <a:srgbClr val="FFCD00"/>
                </a:highlight>
              </a:rPr>
              <a:t> </a:t>
            </a:r>
            <a:endParaRPr lang="en" sz="3600" dirty="0">
              <a:highlight>
                <a:srgbClr val="FFCD00"/>
              </a:highlight>
            </a:endParaRPr>
          </a:p>
        </p:txBody>
      </p:sp>
      <p:sp>
        <p:nvSpPr>
          <p:cNvPr id="279" name="Shape 279"/>
          <p:cNvSpPr txBox="1">
            <a:spLocks noGrp="1"/>
          </p:cNvSpPr>
          <p:nvPr>
            <p:ph type="ctrTitle" idx="4294967295"/>
          </p:nvPr>
        </p:nvSpPr>
        <p:spPr>
          <a:xfrm>
            <a:off x="688378" y="998725"/>
            <a:ext cx="5829300" cy="671174"/>
          </a:xfrm>
          <a:prstGeom prst="rect">
            <a:avLst/>
          </a:prstGeom>
        </p:spPr>
        <p:txBody>
          <a:bodyPr lIns="68569" tIns="68569" rIns="68569" bIns="68569" anchor="b" anchorCtr="0">
            <a:noAutofit/>
          </a:bodyPr>
          <a:lstStyle/>
          <a:p>
            <a:pPr algn="ctr"/>
            <a:r>
              <a:rPr lang="ky-KG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Всего </a:t>
            </a:r>
            <a:r>
              <a:rPr lang="ky-KG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2 939 </a:t>
            </a:r>
            <a:r>
              <a:rPr lang="ky-KG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объектов</a:t>
            </a:r>
            <a:endParaRPr lang="e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subTitle" idx="4294967295"/>
          </p:nvPr>
        </p:nvSpPr>
        <p:spPr>
          <a:xfrm>
            <a:off x="495137" y="1466386"/>
            <a:ext cx="5829300" cy="347400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ky-KG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муниципального имущества</a:t>
            </a:r>
            <a:endParaRPr lang="en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hape 268"/>
          <p:cNvSpPr txBox="1">
            <a:spLocks/>
          </p:cNvSpPr>
          <p:nvPr/>
        </p:nvSpPr>
        <p:spPr>
          <a:xfrm>
            <a:off x="1038154" y="2137560"/>
            <a:ext cx="5417648" cy="20629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Char char="◉"/>
              <a:defRPr sz="24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619</a:t>
            </a:r>
            <a:r>
              <a:rPr lang="ky-KG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Переданы в оперативное пользование </a:t>
            </a:r>
          </a:p>
          <a:p>
            <a:pPr defTabSz="714375">
              <a:lnSpc>
                <a:spcPct val="150000"/>
              </a:lnSpc>
              <a:spcBef>
                <a:spcPts val="0"/>
              </a:spcBef>
              <a:buNone/>
            </a:pPr>
            <a:r>
              <a:rPr lang="ky-KG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хозяйственное ведение;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90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Переданы в льготное пользование;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189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Передаваемые в аренду;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636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Остановочных комплексов;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1405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Жилых домов;</a:t>
            </a:r>
            <a:endParaRPr lang="en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Shape 279"/>
          <p:cNvSpPr txBox="1">
            <a:spLocks/>
          </p:cNvSpPr>
          <p:nvPr/>
        </p:nvSpPr>
        <p:spPr>
          <a:xfrm>
            <a:off x="1038154" y="1873412"/>
            <a:ext cx="1226792" cy="30588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них:</a:t>
            </a:r>
            <a:endParaRPr lang="en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1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17" y="81128"/>
            <a:ext cx="540770" cy="73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281"/>
          <p:cNvSpPr txBox="1">
            <a:spLocks/>
          </p:cNvSpPr>
          <p:nvPr/>
        </p:nvSpPr>
        <p:spPr>
          <a:xfrm>
            <a:off x="1258158" y="412511"/>
            <a:ext cx="1567543" cy="302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68569" tIns="68569" rIns="68569" bIns="68569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sz="3600" smtClean="0">
                <a:highlight>
                  <a:srgbClr val="FFCD00"/>
                </a:highlight>
              </a:rPr>
              <a:t> </a:t>
            </a:r>
            <a:endParaRPr lang="en" sz="3600" dirty="0">
              <a:highlight>
                <a:srgbClr val="FFCD00"/>
              </a:highlight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435683"/>
              </p:ext>
            </p:extLst>
          </p:nvPr>
        </p:nvGraphicFramePr>
        <p:xfrm>
          <a:off x="727015" y="350635"/>
          <a:ext cx="5673785" cy="4379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17" y="81128"/>
            <a:ext cx="540770" cy="73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66625"/>
              </p:ext>
            </p:extLst>
          </p:nvPr>
        </p:nvGraphicFramePr>
        <p:xfrm>
          <a:off x="1643170" y="1345322"/>
          <a:ext cx="4290118" cy="3212928"/>
        </p:xfrm>
        <a:graphic>
          <a:graphicData uri="http://schemas.openxmlformats.org/drawingml/2006/table">
            <a:tbl>
              <a:tblPr>
                <a:tableStyleId>{49D314C5-3684-4297-A31E-DD07CE5E03FB}</a:tableStyleId>
              </a:tblPr>
              <a:tblGrid>
                <a:gridCol w="2927080">
                  <a:extLst>
                    <a:ext uri="{9D8B030D-6E8A-4147-A177-3AD203B41FA5}">
                      <a16:colId xmlns:a16="http://schemas.microsoft.com/office/drawing/2014/main" val="4257582562"/>
                    </a:ext>
                  </a:extLst>
                </a:gridCol>
                <a:gridCol w="1363038">
                  <a:extLst>
                    <a:ext uri="{9D8B030D-6E8A-4147-A177-3AD203B41FA5}">
                      <a16:colId xmlns:a16="http://schemas.microsoft.com/office/drawing/2014/main" val="1531501517"/>
                    </a:ext>
                  </a:extLst>
                </a:gridCol>
              </a:tblGrid>
              <a:tr h="535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39848"/>
                  </a:ext>
                </a:extLst>
              </a:tr>
              <a:tr h="535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Сооружения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116894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2110770"/>
                  </a:ext>
                </a:extLst>
              </a:tr>
              <a:tr h="535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Машины и оборудования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60937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9303730"/>
                  </a:ext>
                </a:extLst>
              </a:tr>
              <a:tr h="535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Производственный и хоз. инвентарь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98196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7992691"/>
                  </a:ext>
                </a:extLst>
              </a:tr>
              <a:tr h="5354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Транспортные средства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1763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0687775"/>
                  </a:ext>
                </a:extLst>
              </a:tr>
              <a:tr h="535488"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56165"/>
                  </a:ext>
                </a:extLst>
              </a:tr>
            </a:tbl>
          </a:graphicData>
        </a:graphic>
      </p:graphicFrame>
      <p:pic>
        <p:nvPicPr>
          <p:cNvPr id="1030" name="Picture 6" descr="ÐÐ°ÑÑÐ¸Ð½ÐºÐ¸ Ð¿Ð¾ Ð·Ð°Ð¿ÑÐ¾ÑÑ building icons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50" y="1345322"/>
            <a:ext cx="503446" cy="50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029" y="3600338"/>
            <a:ext cx="426056" cy="4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ÐÐ°ÑÑÐ¸Ð½ÐºÐ¸ Ð¿Ð¾ Ð·Ð°Ð¿ÑÐ¾ÑÑ equipment icons 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34" y="3025573"/>
            <a:ext cx="441117" cy="44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7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024" t="19559" r="22072" b="16290"/>
          <a:stretch/>
        </p:blipFill>
        <p:spPr bwMode="auto">
          <a:xfrm>
            <a:off x="1030334" y="2550697"/>
            <a:ext cx="414831" cy="336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ÐÐ°ÑÑÐ¸Ð½ÐºÐ¸ Ð¿Ð¾ Ð·Ð°Ð¿ÑÐ¾ÑÑ Ð´ÑÐ¼Ð¾ÑÐ¾Ð´ icons 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50" y="1858774"/>
            <a:ext cx="512640" cy="51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030334" y="1848110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061083" y="2378778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030334" y="2982725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61083" y="3529069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86280" y="4093980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hape 111"/>
          <p:cNvSpPr txBox="1">
            <a:spLocks/>
          </p:cNvSpPr>
          <p:nvPr/>
        </p:nvSpPr>
        <p:spPr>
          <a:xfrm>
            <a:off x="1130712" y="610173"/>
            <a:ext cx="4398744" cy="464723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Количество муниципального имущества </a:t>
            </a:r>
            <a:r>
              <a:rPr lang="ky-KG" dirty="0" smtClean="0">
                <a:highlight>
                  <a:srgbClr val="FFCD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категориям </a:t>
            </a:r>
            <a:endParaRPr lang="en" dirty="0">
              <a:highlight>
                <a:srgbClr val="FFCD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17" y="81128"/>
            <a:ext cx="540770" cy="73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81"/>
          <p:cNvSpPr txBox="1">
            <a:spLocks/>
          </p:cNvSpPr>
          <p:nvPr/>
        </p:nvSpPr>
        <p:spPr>
          <a:xfrm>
            <a:off x="2946399" y="1290404"/>
            <a:ext cx="3375026" cy="487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68569" tIns="68569" rIns="68569" bIns="68569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sz="3600" smtClean="0">
                <a:highlight>
                  <a:srgbClr val="FFCD00"/>
                </a:highlight>
              </a:rPr>
              <a:t> </a:t>
            </a:r>
            <a:endParaRPr lang="en" sz="3600" dirty="0">
              <a:highlight>
                <a:srgbClr val="FFCD00"/>
              </a:highlight>
            </a:endParaRPr>
          </a:p>
        </p:txBody>
      </p:sp>
      <p:sp>
        <p:nvSpPr>
          <p:cNvPr id="4" name="Shape 268"/>
          <p:cNvSpPr txBox="1">
            <a:spLocks/>
          </p:cNvSpPr>
          <p:nvPr/>
        </p:nvSpPr>
        <p:spPr>
          <a:xfrm>
            <a:off x="1038154" y="2026817"/>
            <a:ext cx="5295971" cy="20629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Char char="◉"/>
              <a:defRPr sz="24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CD00"/>
              </a:buClr>
              <a:buSzPct val="100000"/>
              <a:buFont typeface="Quattrocento Sans"/>
              <a:buNone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67</a:t>
            </a:r>
            <a:r>
              <a:rPr lang="ky-KG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Гос. учреждений которым предусмотрено по Закону  (Почта, РОВД, суды, органы прокуратуры и др. );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endParaRPr lang="ky-KG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</a:pPr>
            <a:r>
              <a:rPr lang="ky-KG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</a:t>
            </a:r>
            <a:r>
              <a:rPr lang="ky-KG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Социально-важные организации </a:t>
            </a:r>
          </a:p>
          <a:p>
            <a:pPr marL="266700">
              <a:lnSpc>
                <a:spcPct val="150000"/>
              </a:lnSpc>
              <a:spcBef>
                <a:spcPts val="0"/>
              </a:spcBef>
              <a:buNone/>
            </a:pPr>
            <a:r>
              <a:rPr lang="ky-KG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(организации для ЛОВЗ, приюты и т.д.);</a:t>
            </a:r>
            <a:endParaRPr lang="ky-KG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hape 279"/>
          <p:cNvSpPr txBox="1">
            <a:spLocks/>
          </p:cNvSpPr>
          <p:nvPr/>
        </p:nvSpPr>
        <p:spPr>
          <a:xfrm>
            <a:off x="898524" y="1417404"/>
            <a:ext cx="5435601" cy="30588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90 объектов в  льготном пользованиии</a:t>
            </a:r>
            <a:endParaRPr lang="en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17" y="81128"/>
            <a:ext cx="540770" cy="73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0119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Таблица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02018"/>
              </p:ext>
            </p:extLst>
          </p:nvPr>
        </p:nvGraphicFramePr>
        <p:xfrm>
          <a:off x="1030335" y="1470452"/>
          <a:ext cx="5061546" cy="3351619"/>
        </p:xfrm>
        <a:graphic>
          <a:graphicData uri="http://schemas.openxmlformats.org/drawingml/2006/table">
            <a:tbl>
              <a:tblPr>
                <a:tableStyleId>{49D314C5-3684-4297-A31E-DD07CE5E03FB}</a:tableStyleId>
              </a:tblPr>
              <a:tblGrid>
                <a:gridCol w="2701406">
                  <a:extLst>
                    <a:ext uri="{9D8B030D-6E8A-4147-A177-3AD203B41FA5}">
                      <a16:colId xmlns:a16="http://schemas.microsoft.com/office/drawing/2014/main" val="4257582562"/>
                    </a:ext>
                  </a:extLst>
                </a:gridCol>
                <a:gridCol w="2360140">
                  <a:extLst>
                    <a:ext uri="{9D8B030D-6E8A-4147-A177-3AD203B41FA5}">
                      <a16:colId xmlns:a16="http://schemas.microsoft.com/office/drawing/2014/main" val="1531501517"/>
                    </a:ext>
                  </a:extLst>
                </a:gridCol>
              </a:tblGrid>
              <a:tr h="5539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Рыночная</a:t>
                      </a:r>
                      <a:r>
                        <a:rPr lang="ru-RU" sz="1400" b="1" u="none" strike="noStrike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аренда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24 000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тыс. сом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39848"/>
                  </a:ext>
                </a:extLst>
              </a:tr>
              <a:tr h="5539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Остановочные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комплексы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 тыс. сом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2110770"/>
                  </a:ext>
                </a:extLst>
              </a:tr>
              <a:tr h="48603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</a:t>
                      </a:r>
                    </a:p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Субаренда                                                     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44 956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тыс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сом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9303730"/>
                  </a:ext>
                </a:extLst>
              </a:tr>
              <a:tr h="5539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</a:t>
                      </a: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тыс. сом</a:t>
                      </a:r>
                    </a:p>
                    <a:p>
                      <a:pPr algn="ctr" fontAlgn="ctr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7992691"/>
                  </a:ext>
                </a:extLst>
              </a:tr>
              <a:tr h="553995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0687775"/>
                  </a:ext>
                </a:extLst>
              </a:tr>
              <a:tr h="553995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56165"/>
                  </a:ext>
                </a:extLst>
              </a:tr>
            </a:tbl>
          </a:graphicData>
        </a:graphic>
      </p:graphicFrame>
      <p:cxnSp>
        <p:nvCxnSpPr>
          <p:cNvPr id="59" name="Прямая соединительная линия 58"/>
          <p:cNvCxnSpPr/>
          <p:nvPr/>
        </p:nvCxnSpPr>
        <p:spPr>
          <a:xfrm>
            <a:off x="1030334" y="1897537"/>
            <a:ext cx="47402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61083" y="2477632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61083" y="3073969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hape 111"/>
          <p:cNvSpPr txBox="1">
            <a:spLocks/>
          </p:cNvSpPr>
          <p:nvPr/>
        </p:nvSpPr>
        <p:spPr>
          <a:xfrm>
            <a:off x="1130712" y="610173"/>
            <a:ext cx="4398744" cy="464723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Lora"/>
              <a:buNone/>
              <a:defRPr sz="20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buSzPct val="100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pPr algn="ctr"/>
            <a:r>
              <a:rPr lang="ky-K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Аренда муниципального </a:t>
            </a:r>
            <a:r>
              <a:rPr lang="ky-KG" dirty="0" smtClean="0">
                <a:highlight>
                  <a:srgbClr val="FFCD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имущества </a:t>
            </a:r>
            <a:endParaRPr lang="en" dirty="0">
              <a:highlight>
                <a:srgbClr val="FFCD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5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17" y="81128"/>
            <a:ext cx="540770" cy="73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Прямая соединительная линия 65"/>
          <p:cNvCxnSpPr/>
          <p:nvPr/>
        </p:nvCxnSpPr>
        <p:spPr>
          <a:xfrm>
            <a:off x="1061083" y="3635397"/>
            <a:ext cx="45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7" name="Shape 377"/>
          <p:cNvCxnSpPr/>
          <p:nvPr/>
        </p:nvCxnSpPr>
        <p:spPr>
          <a:xfrm>
            <a:off x="4839" y="1714500"/>
            <a:ext cx="1797974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78" name="Shape 378"/>
          <p:cNvSpPr txBox="1">
            <a:spLocks noGrp="1"/>
          </p:cNvSpPr>
          <p:nvPr>
            <p:ph type="ctrTitle" idx="4294967295"/>
          </p:nvPr>
        </p:nvSpPr>
        <p:spPr>
          <a:xfrm>
            <a:off x="1778719" y="1255354"/>
            <a:ext cx="3681000" cy="869849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ky-KG" sz="4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</a:t>
            </a:r>
            <a:r>
              <a:rPr lang="en" sz="4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en" sz="4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79" name="Shape 379"/>
          <p:cNvCxnSpPr/>
          <p:nvPr/>
        </p:nvCxnSpPr>
        <p:spPr>
          <a:xfrm>
            <a:off x="4192351" y="1714500"/>
            <a:ext cx="2665575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0" name="Shape 380"/>
          <p:cNvSpPr/>
          <p:nvPr/>
        </p:nvSpPr>
        <p:spPr>
          <a:xfrm>
            <a:off x="623945" y="1287320"/>
            <a:ext cx="854325" cy="854325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/>
          </a:p>
        </p:txBody>
      </p:sp>
      <p:grpSp>
        <p:nvGrpSpPr>
          <p:cNvPr id="381" name="Shape 381"/>
          <p:cNvGrpSpPr/>
          <p:nvPr/>
        </p:nvGrpSpPr>
        <p:grpSpPr>
          <a:xfrm>
            <a:off x="861668" y="1536010"/>
            <a:ext cx="379292" cy="356825"/>
            <a:chOff x="5972700" y="2330200"/>
            <a:chExt cx="411625" cy="387275"/>
          </a:xfrm>
        </p:grpSpPr>
        <p:sp>
          <p:nvSpPr>
            <p:cNvPr id="382" name="Shape 38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  <p:sp>
          <p:nvSpPr>
            <p:cNvPr id="383" name="Shape 38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68569" rIns="68569" bIns="68569" anchor="ctr" anchorCtr="0">
              <a:noAutofit/>
            </a:bodyPr>
            <a:lstStyle/>
            <a:p>
              <a:endParaRPr sz="1050"/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150</Words>
  <Application>Microsoft Office PowerPoint</Application>
  <PresentationFormat>Произвольный</PresentationFormat>
  <Paragraphs>49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Quattrocento Sans</vt:lpstr>
      <vt:lpstr>Arial</vt:lpstr>
      <vt:lpstr>Tahoma</vt:lpstr>
      <vt:lpstr>Lora</vt:lpstr>
      <vt:lpstr>Viola template</vt:lpstr>
      <vt:lpstr>Объекты муниципального имущества по г. Бишкек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Объекты муниципального имущества по г. Бишкек</dc:title>
  <dc:creator>Zver</dc:creator>
  <cp:lastModifiedBy>Пользователь</cp:lastModifiedBy>
  <cp:revision>24</cp:revision>
  <dcterms:modified xsi:type="dcterms:W3CDTF">2019-01-21T07:12:29Z</dcterms:modified>
</cp:coreProperties>
</file>